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4" r:id="rId3"/>
    <p:sldId id="325" r:id="rId4"/>
    <p:sldId id="264" r:id="rId5"/>
    <p:sldId id="332" r:id="rId6"/>
    <p:sldId id="265" r:id="rId7"/>
    <p:sldId id="321" r:id="rId8"/>
    <p:sldId id="322" r:id="rId9"/>
    <p:sldId id="326" r:id="rId10"/>
    <p:sldId id="270" r:id="rId11"/>
    <p:sldId id="272" r:id="rId12"/>
    <p:sldId id="269" r:id="rId13"/>
    <p:sldId id="331" r:id="rId14"/>
    <p:sldId id="274" r:id="rId15"/>
    <p:sldId id="275" r:id="rId16"/>
    <p:sldId id="276" r:id="rId17"/>
    <p:sldId id="279" r:id="rId18"/>
    <p:sldId id="280" r:id="rId19"/>
    <p:sldId id="282" r:id="rId20"/>
    <p:sldId id="284" r:id="rId21"/>
    <p:sldId id="291" r:id="rId22"/>
    <p:sldId id="293" r:id="rId23"/>
    <p:sldId id="285" r:id="rId24"/>
    <p:sldId id="286" r:id="rId25"/>
    <p:sldId id="287" r:id="rId26"/>
    <p:sldId id="288" r:id="rId27"/>
    <p:sldId id="289" r:id="rId28"/>
    <p:sldId id="290" r:id="rId29"/>
    <p:sldId id="277" r:id="rId30"/>
    <p:sldId id="278" r:id="rId31"/>
    <p:sldId id="314" r:id="rId32"/>
    <p:sldId id="378" r:id="rId33"/>
    <p:sldId id="379" r:id="rId34"/>
    <p:sldId id="266" r:id="rId35"/>
    <p:sldId id="267" r:id="rId36"/>
    <p:sldId id="268" r:id="rId37"/>
    <p:sldId id="298" r:id="rId38"/>
    <p:sldId id="297" r:id="rId39"/>
    <p:sldId id="299" r:id="rId40"/>
    <p:sldId id="300" r:id="rId41"/>
    <p:sldId id="301" r:id="rId42"/>
    <p:sldId id="302" r:id="rId43"/>
    <p:sldId id="304" r:id="rId44"/>
    <p:sldId id="303" r:id="rId45"/>
    <p:sldId id="305" r:id="rId46"/>
    <p:sldId id="306" r:id="rId47"/>
    <p:sldId id="308" r:id="rId48"/>
    <p:sldId id="307" r:id="rId49"/>
    <p:sldId id="309" r:id="rId50"/>
    <p:sldId id="310" r:id="rId51"/>
    <p:sldId id="311" r:id="rId52"/>
    <p:sldId id="312" r:id="rId53"/>
    <p:sldId id="313" r:id="rId54"/>
    <p:sldId id="296" r:id="rId55"/>
    <p:sldId id="273" r:id="rId56"/>
    <p:sldId id="334" r:id="rId57"/>
    <p:sldId id="335" r:id="rId58"/>
    <p:sldId id="333" r:id="rId59"/>
    <p:sldId id="336" r:id="rId60"/>
    <p:sldId id="374" r:id="rId61"/>
    <p:sldId id="375" r:id="rId62"/>
    <p:sldId id="337" r:id="rId63"/>
    <p:sldId id="376" r:id="rId64"/>
    <p:sldId id="377" r:id="rId65"/>
    <p:sldId id="338" r:id="rId66"/>
    <p:sldId id="380" r:id="rId67"/>
    <p:sldId id="381" r:id="rId68"/>
    <p:sldId id="382" r:id="rId69"/>
    <p:sldId id="383" r:id="rId70"/>
    <p:sldId id="384" r:id="rId71"/>
    <p:sldId id="385" r:id="rId72"/>
    <p:sldId id="386" r:id="rId73"/>
    <p:sldId id="387" r:id="rId74"/>
    <p:sldId id="388" r:id="rId75"/>
    <p:sldId id="389" r:id="rId76"/>
    <p:sldId id="390" r:id="rId77"/>
    <p:sldId id="391" r:id="rId78"/>
    <p:sldId id="392" r:id="rId79"/>
    <p:sldId id="393" r:id="rId80"/>
    <p:sldId id="394" r:id="rId81"/>
    <p:sldId id="395" r:id="rId82"/>
    <p:sldId id="396" r:id="rId83"/>
    <p:sldId id="397" r:id="rId84"/>
    <p:sldId id="445" r:id="rId85"/>
    <p:sldId id="400" r:id="rId86"/>
    <p:sldId id="401" r:id="rId87"/>
    <p:sldId id="402" r:id="rId88"/>
    <p:sldId id="403" r:id="rId89"/>
    <p:sldId id="404" r:id="rId90"/>
    <p:sldId id="405" r:id="rId91"/>
    <p:sldId id="406" r:id="rId92"/>
    <p:sldId id="407" r:id="rId93"/>
    <p:sldId id="446" r:id="rId94"/>
    <p:sldId id="409" r:id="rId95"/>
    <p:sldId id="410" r:id="rId96"/>
    <p:sldId id="411" r:id="rId97"/>
    <p:sldId id="412" r:id="rId98"/>
    <p:sldId id="413" r:id="rId99"/>
    <p:sldId id="414" r:id="rId100"/>
    <p:sldId id="415" r:id="rId101"/>
    <p:sldId id="416" r:id="rId102"/>
    <p:sldId id="447" r:id="rId103"/>
    <p:sldId id="418" r:id="rId104"/>
    <p:sldId id="419" r:id="rId105"/>
    <p:sldId id="420" r:id="rId106"/>
    <p:sldId id="421" r:id="rId107"/>
    <p:sldId id="422" r:id="rId108"/>
    <p:sldId id="423" r:id="rId109"/>
    <p:sldId id="424" r:id="rId110"/>
    <p:sldId id="425" r:id="rId111"/>
    <p:sldId id="426" r:id="rId112"/>
    <p:sldId id="427" r:id="rId113"/>
    <p:sldId id="428" r:id="rId114"/>
    <p:sldId id="429" r:id="rId115"/>
    <p:sldId id="430" r:id="rId116"/>
    <p:sldId id="431" r:id="rId117"/>
    <p:sldId id="432" r:id="rId118"/>
    <p:sldId id="433" r:id="rId119"/>
    <p:sldId id="434" r:id="rId120"/>
    <p:sldId id="435" r:id="rId121"/>
    <p:sldId id="436" r:id="rId122"/>
    <p:sldId id="437" r:id="rId123"/>
    <p:sldId id="438" r:id="rId124"/>
    <p:sldId id="439" r:id="rId125"/>
    <p:sldId id="440" r:id="rId126"/>
    <p:sldId id="441" r:id="rId127"/>
    <p:sldId id="442" r:id="rId128"/>
    <p:sldId id="443" r:id="rId129"/>
    <p:sldId id="444" r:id="rId130"/>
    <p:sldId id="327" r:id="rId131"/>
    <p:sldId id="328" r:id="rId132"/>
    <p:sldId id="329" r:id="rId133"/>
    <p:sldId id="330" r:id="rId134"/>
    <p:sldId id="319" r:id="rId135"/>
    <p:sldId id="320" r:id="rId136"/>
    <p:sldId id="317" r:id="rId137"/>
    <p:sldId id="318" r:id="rId138"/>
    <p:sldId id="315" r:id="rId139"/>
    <p:sldId id="316" r:id="rId14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037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9785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7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885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226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03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378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622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661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4608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823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A9BCA-B837-491A-8296-173EFFE03F6B}" type="datetimeFigureOut">
              <a:rPr lang="es-MX" smtClean="0"/>
              <a:t>06/10/2022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F4E7C-175C-4DFB-A191-AAE6D3F13D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647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39.png"/><Relationship Id="rId9" Type="http://schemas.openxmlformats.org/officeDocument/2006/relationships/image" Target="../media/image2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.jpe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.jpe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28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28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Octubre </a:t>
            </a:r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484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468057" y="210977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04" y="882731"/>
            <a:ext cx="7512856" cy="4996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ayudas sociales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8"/>
          <a:srcRect l="1336"/>
          <a:stretch/>
        </p:blipFill>
        <p:spPr>
          <a:xfrm>
            <a:off x="4649008" y="2340150"/>
            <a:ext cx="4443728" cy="257983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922" y="2298876"/>
            <a:ext cx="723900" cy="715559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3732399" y="225730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9542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sp>
        <p:nvSpPr>
          <p:cNvPr id="1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ayudas sociales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35" y="2338938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573860"/>
            <a:ext cx="9677900" cy="4652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47" y="82822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844" y="2412820"/>
            <a:ext cx="1209675" cy="342900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 flipV="1">
            <a:off x="7630970" y="1473201"/>
            <a:ext cx="114" cy="438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7372156" y="1241851"/>
            <a:ext cx="926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Trazabilidad</a:t>
            </a:r>
            <a:endParaRPr lang="en-US" sz="12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366" y="2055040"/>
            <a:ext cx="723900" cy="71555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19843" y="2030097"/>
            <a:ext cx="851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</a:t>
            </a:r>
            <a:endParaRPr lang="es-MX" sz="6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388" y="2044264"/>
            <a:ext cx="723900" cy="71555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55865" y="2019321"/>
            <a:ext cx="851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3% DE ISN</a:t>
            </a:r>
            <a:endParaRPr lang="es-MX" sz="6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612" y="2063353"/>
            <a:ext cx="723900" cy="715559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353089" y="2038410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DONATIVOS ICV</a:t>
            </a:r>
            <a:endParaRPr lang="es-MX" sz="600" dirty="0"/>
          </a:p>
        </p:txBody>
      </p:sp>
      <p:sp>
        <p:nvSpPr>
          <p:cNvPr id="1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ayudas sociales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606" y="2063354"/>
            <a:ext cx="723900" cy="715559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353083" y="2046724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AYUDAS SOCIALES</a:t>
            </a:r>
            <a:endParaRPr lang="es-MX" sz="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255" y="2382513"/>
            <a:ext cx="4307202" cy="284399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603" y="2041180"/>
            <a:ext cx="723900" cy="715559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3591080" y="1999611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8397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</a:t>
            </a:r>
            <a:r>
              <a:rPr lang="es-ES" sz="4400" dirty="0" smtClean="0"/>
              <a:t> </a:t>
            </a:r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1 y 2 al millar</a:t>
            </a:r>
          </a:p>
        </p:txBody>
      </p:sp>
    </p:spTree>
    <p:extLst>
      <p:ext uri="{BB962C8B-B14F-4D97-AF65-F5344CB8AC3E}">
        <p14:creationId xmlns:p14="http://schemas.microsoft.com/office/powerpoint/2010/main" val="34716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</a:t>
            </a:r>
            <a:r>
              <a:rPr lang="es-ES" sz="1400" dirty="0"/>
              <a:t>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1 y 2 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millar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827" y="48895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152" y="2205004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</a:t>
            </a:r>
            <a:r>
              <a:rPr lang="es-ES" sz="1400" dirty="0"/>
              <a:t>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1 y 2 al millar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633" y="1913780"/>
            <a:ext cx="8159934" cy="2305882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2899954" y="752821"/>
            <a:ext cx="0" cy="605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6452" y="488950"/>
            <a:ext cx="1419225" cy="5905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213" y="2271737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9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7491" y="2321049"/>
            <a:ext cx="723900" cy="71555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4535968" y="2304419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 1 Y 2 AL MILLAR</a:t>
            </a:r>
            <a:endParaRPr lang="es-MX" sz="600" dirty="0"/>
          </a:p>
        </p:txBody>
      </p:sp>
      <p:sp>
        <p:nvSpPr>
          <p:cNvPr id="21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</a:t>
            </a:r>
            <a:r>
              <a:rPr lang="es-ES" sz="1400" dirty="0"/>
              <a:t>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1 y 2 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millar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5608" y="2323815"/>
            <a:ext cx="723900" cy="715559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3724085" y="2282246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PENDIENTE DE AUTORIZAR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229702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9"/>
          <a:srcRect l="1336"/>
          <a:stretch/>
        </p:blipFill>
        <p:spPr>
          <a:xfrm>
            <a:off x="4601191" y="2306613"/>
            <a:ext cx="4443728" cy="2579831"/>
          </a:xfrm>
          <a:prstGeom prst="rect">
            <a:avLst/>
          </a:prstGeom>
        </p:spPr>
      </p:pic>
      <p:sp>
        <p:nvSpPr>
          <p:cNvPr id="21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</a:t>
            </a:r>
            <a:r>
              <a:rPr lang="es-ES" sz="1400" dirty="0"/>
              <a:t>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1 y 2 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millar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923" y="2307189"/>
            <a:ext cx="723900" cy="715559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3707461" y="225730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AUTORIZADO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374951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8433" y="2306613"/>
            <a:ext cx="4972050" cy="2973995"/>
          </a:xfrm>
          <a:prstGeom prst="rect">
            <a:avLst/>
          </a:prstGeom>
        </p:spPr>
      </p:pic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</a:t>
            </a:r>
            <a:r>
              <a:rPr lang="es-ES" sz="1400" dirty="0"/>
              <a:t>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1 y 2 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millar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31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8"/>
          <a:srcRect l="1336"/>
          <a:stretch/>
        </p:blipFill>
        <p:spPr>
          <a:xfrm>
            <a:off x="4607446" y="2323627"/>
            <a:ext cx="4443728" cy="2579831"/>
          </a:xfrm>
          <a:prstGeom prst="rect">
            <a:avLst/>
          </a:prstGeom>
        </p:spPr>
      </p:pic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</a:t>
            </a:r>
            <a:r>
              <a:rPr lang="es-ES" sz="1400" dirty="0"/>
              <a:t>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1 y 2 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millar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5607" y="2298876"/>
            <a:ext cx="723900" cy="715559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3724084" y="225730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83235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81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735" y="2355565"/>
            <a:ext cx="4972050" cy="297399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sp>
        <p:nvSpPr>
          <p:cNvPr id="1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</a:t>
            </a:r>
            <a:r>
              <a:rPr lang="es-ES" sz="1400" dirty="0"/>
              <a:t>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1 y 2 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millar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7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828220"/>
            <a:ext cx="9677900" cy="4652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47" y="82822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844" y="2412820"/>
            <a:ext cx="1209675" cy="342900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 flipV="1">
            <a:off x="7630969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7372156" y="1241851"/>
            <a:ext cx="926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Trazabilidad</a:t>
            </a:r>
            <a:endParaRPr lang="en-US" sz="1200" dirty="0"/>
          </a:p>
        </p:txBody>
      </p:sp>
      <p:sp>
        <p:nvSpPr>
          <p:cNvPr id="11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</a:t>
            </a:r>
            <a:r>
              <a:rPr lang="es-ES" sz="1400" dirty="0"/>
              <a:t>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1 y 2 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millar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609" y="2304423"/>
            <a:ext cx="723900" cy="71555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53086" y="2304419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 1 Y 2 AL MILLAR</a:t>
            </a:r>
            <a:endParaRPr lang="es-MX" sz="6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255" y="2565396"/>
            <a:ext cx="4307202" cy="284399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603" y="2298876"/>
            <a:ext cx="723900" cy="715559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3591080" y="225730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42377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</a:t>
            </a:r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extraordinarios con presupuesto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6907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extraordinarios con presupuesto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139" y="48895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152" y="2271737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594203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extraordinarios con presupuesto virtual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924" y="2102556"/>
            <a:ext cx="8630196" cy="2433696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2899954" y="752821"/>
            <a:ext cx="0" cy="605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9932" y="488950"/>
            <a:ext cx="1419225" cy="5905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445" y="2205004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sp>
        <p:nvSpPr>
          <p:cNvPr id="1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6907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extraordinarios con presupuesto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0864" y="2304423"/>
            <a:ext cx="723900" cy="715559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4519341" y="2304419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 …</a:t>
            </a:r>
            <a:endParaRPr lang="es-MX" sz="600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0543" y="2315502"/>
            <a:ext cx="723900" cy="71555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749020" y="2273933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PENDIENTE DE AUTORIZAR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38568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sp>
        <p:nvSpPr>
          <p:cNvPr id="1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6907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extraordinarios con presupuesto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0864" y="2304423"/>
            <a:ext cx="723900" cy="715559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4519341" y="2304419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 …</a:t>
            </a:r>
            <a:endParaRPr lang="es-MX" sz="6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0"/>
          <a:srcRect l="1336"/>
          <a:stretch/>
        </p:blipFill>
        <p:spPr>
          <a:xfrm>
            <a:off x="4942472" y="2525688"/>
            <a:ext cx="4443728" cy="257983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5607" y="2323815"/>
            <a:ext cx="723900" cy="71555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724084" y="2315498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AUTORIZADO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35491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6746" y="2306613"/>
            <a:ext cx="4972050" cy="2973995"/>
          </a:xfrm>
          <a:prstGeom prst="rect">
            <a:avLst/>
          </a:prstGeom>
        </p:spPr>
      </p:pic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6907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extraordinarios con presupuesto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0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6907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extraordinarios con presupuesto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0864" y="2304423"/>
            <a:ext cx="723900" cy="715559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519341" y="2304419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 …</a:t>
            </a:r>
            <a:endParaRPr lang="es-MX" sz="6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9"/>
          <a:srcRect l="1336"/>
          <a:stretch/>
        </p:blipFill>
        <p:spPr>
          <a:xfrm>
            <a:off x="4682260" y="2556282"/>
            <a:ext cx="4443728" cy="257983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2603" y="2298876"/>
            <a:ext cx="723900" cy="715559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3591080" y="225730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88313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sp>
        <p:nvSpPr>
          <p:cNvPr id="1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6907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extraordinarios con presupuesto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0864" y="2304423"/>
            <a:ext cx="723900" cy="715559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4519341" y="2304419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 …</a:t>
            </a:r>
            <a:endParaRPr lang="es-MX" sz="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6735" y="2496883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8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0067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1127793"/>
            <a:ext cx="9346890" cy="4542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lecha derecha 3"/>
          <p:cNvSpPr/>
          <p:nvPr/>
        </p:nvSpPr>
        <p:spPr>
          <a:xfrm>
            <a:off x="6765010" y="1162373"/>
            <a:ext cx="1697065" cy="20922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132" y="1676497"/>
            <a:ext cx="6751525" cy="36884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211" y="1563051"/>
            <a:ext cx="7107381" cy="391529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0" y="2118761"/>
            <a:ext cx="1365870" cy="34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828220"/>
            <a:ext cx="9677900" cy="4652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47" y="82822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844" y="2412820"/>
            <a:ext cx="1209675" cy="342900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 flipV="1">
            <a:off x="7630969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7372156" y="1241851"/>
            <a:ext cx="926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Trazabilidad</a:t>
            </a:r>
            <a:endParaRPr lang="en-US" sz="1200" dirty="0"/>
          </a:p>
        </p:txBody>
      </p:sp>
      <p:sp>
        <p:nvSpPr>
          <p:cNvPr id="11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6907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extraordinarios con presupuesto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608" y="2304423"/>
            <a:ext cx="723900" cy="71555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53085" y="2254541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 …</a:t>
            </a:r>
            <a:endParaRPr lang="es-MX" sz="6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255" y="2565396"/>
            <a:ext cx="4307202" cy="284399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603" y="2298876"/>
            <a:ext cx="723900" cy="715559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3591080" y="225730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172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</a:t>
            </a:r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n-U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1214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Pago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320" y="48895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959" y="2271737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343" y="2137885"/>
            <a:ext cx="8186060" cy="2274378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1214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Pago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2899954" y="752821"/>
            <a:ext cx="0" cy="605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826" y="488950"/>
            <a:ext cx="1419225" cy="5905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152" y="2271737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1214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Pago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4113" y="2329362"/>
            <a:ext cx="723900" cy="715559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552590" y="2279480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VIRTUAL ICV</a:t>
            </a:r>
            <a:endParaRPr lang="es-MX" sz="600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921" y="2332128"/>
            <a:ext cx="723900" cy="715559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3732398" y="2290559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PENDIENDTE AUTORIZAR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59605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sp>
        <p:nvSpPr>
          <p:cNvPr id="1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1214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Pago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7491" y="2337675"/>
            <a:ext cx="723900" cy="715559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4535968" y="2287793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 …</a:t>
            </a:r>
            <a:endParaRPr lang="es-MX" sz="600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4113" y="2337675"/>
            <a:ext cx="723900" cy="71555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4552590" y="2287793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VIRTUAL ICV</a:t>
            </a:r>
            <a:endParaRPr lang="es-MX" sz="6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0"/>
          <a:srcRect l="1336"/>
          <a:stretch/>
        </p:blipFill>
        <p:spPr>
          <a:xfrm>
            <a:off x="4942472" y="2525688"/>
            <a:ext cx="4443728" cy="2579831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236" y="2332128"/>
            <a:ext cx="723900" cy="715559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3740713" y="2290559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AUTORIZADO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2784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5059" y="2306613"/>
            <a:ext cx="4972050" cy="2973995"/>
          </a:xfrm>
          <a:prstGeom prst="rect">
            <a:avLst/>
          </a:prstGeom>
        </p:spPr>
      </p:pic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1214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Pago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2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1214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Pago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113" y="2329362"/>
            <a:ext cx="723900" cy="715559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552590" y="2279480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VIRTUAL ICV</a:t>
            </a:r>
            <a:endParaRPr lang="es-MX" sz="6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9"/>
          <a:srcRect l="1336"/>
          <a:stretch/>
        </p:blipFill>
        <p:spPr>
          <a:xfrm>
            <a:off x="4682260" y="2597847"/>
            <a:ext cx="4443728" cy="257983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2235" y="2315502"/>
            <a:ext cx="723900" cy="715559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3740712" y="2273933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19270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sp>
        <p:nvSpPr>
          <p:cNvPr id="1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1214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Pago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113" y="2329362"/>
            <a:ext cx="723900" cy="715559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4552590" y="2279480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VIRTUAL ICV</a:t>
            </a:r>
            <a:endParaRPr lang="es-MX" sz="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6735" y="2496883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828220"/>
            <a:ext cx="9677900" cy="4652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47" y="82822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844" y="2412820"/>
            <a:ext cx="1209675" cy="342900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 flipV="1">
            <a:off x="7630969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7372156" y="1241851"/>
            <a:ext cx="926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Trazabilidad</a:t>
            </a:r>
            <a:endParaRPr lang="en-US" sz="1200" dirty="0"/>
          </a:p>
        </p:txBody>
      </p:sp>
      <p:sp>
        <p:nvSpPr>
          <p:cNvPr id="11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8" y="181214"/>
            <a:ext cx="63469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Pago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979" y="2312736"/>
            <a:ext cx="723900" cy="71555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36456" y="2262854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VIRTUAL ICV</a:t>
            </a:r>
            <a:endParaRPr lang="es-MX" sz="6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255" y="2565396"/>
            <a:ext cx="4307202" cy="284399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603" y="2298876"/>
            <a:ext cx="723900" cy="715559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3591080" y="225730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3620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1" y="1127793"/>
            <a:ext cx="9346890" cy="4542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lecha derecha 3"/>
          <p:cNvSpPr/>
          <p:nvPr/>
        </p:nvSpPr>
        <p:spPr>
          <a:xfrm>
            <a:off x="6765010" y="1162373"/>
            <a:ext cx="1697065" cy="20922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132" y="1676497"/>
            <a:ext cx="6751525" cy="36884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211" y="1563051"/>
            <a:ext cx="7107381" cy="391529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211" y="1563052"/>
            <a:ext cx="6846446" cy="3915294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0067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340" y="2118761"/>
            <a:ext cx="1365870" cy="34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Carga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41627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30" y="1266735"/>
            <a:ext cx="8575630" cy="4122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43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30" y="1266735"/>
            <a:ext cx="8575630" cy="4122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lecha abajo 1"/>
          <p:cNvSpPr/>
          <p:nvPr/>
        </p:nvSpPr>
        <p:spPr>
          <a:xfrm>
            <a:off x="2743200" y="1455433"/>
            <a:ext cx="133004" cy="43226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488" y="1823168"/>
            <a:ext cx="4590946" cy="2848889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16200000">
            <a:off x="3312624" y="1741517"/>
            <a:ext cx="133004" cy="54032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79" y="2952823"/>
            <a:ext cx="10045700" cy="1009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/>
          <p:cNvSpPr txBox="1"/>
          <p:nvPr/>
        </p:nvSpPr>
        <p:spPr>
          <a:xfrm>
            <a:off x="764772" y="1571232"/>
            <a:ext cx="342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Plantilla de Carga en formato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Generador de Reportes</a:t>
            </a:r>
            <a:endParaRPr lang="es-MX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92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67195" y="195316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Generador de Reportes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1266735"/>
            <a:ext cx="9161588" cy="4404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4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425038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78" y="1266735"/>
            <a:ext cx="9384637" cy="4511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85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1" y="1202610"/>
            <a:ext cx="9346890" cy="4542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lecha derecha 3"/>
          <p:cNvSpPr/>
          <p:nvPr/>
        </p:nvSpPr>
        <p:spPr>
          <a:xfrm>
            <a:off x="6258498" y="1760395"/>
            <a:ext cx="1697065" cy="20922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945" y="1673816"/>
            <a:ext cx="2426286" cy="7430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8" name="Conector recto 7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0067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341" y="2180754"/>
            <a:ext cx="1451110" cy="34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4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01" y="1345981"/>
            <a:ext cx="8181238" cy="4670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ector recto 7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545963" y="2808513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Avisos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1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08" y="1321071"/>
            <a:ext cx="8651099" cy="4210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0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857" y="1356524"/>
            <a:ext cx="6998474" cy="3979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lecha abajo 1"/>
          <p:cNvSpPr/>
          <p:nvPr/>
        </p:nvSpPr>
        <p:spPr>
          <a:xfrm>
            <a:off x="2698865" y="914564"/>
            <a:ext cx="304800" cy="88392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DAMOP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1677554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66805" y="2802083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4140" y="2200159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MX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75235" y="4608927"/>
            <a:ext cx="7070373" cy="472860"/>
            <a:chOff x="1287583" y="1964609"/>
            <a:chExt cx="6151867" cy="472860"/>
          </a:xfrm>
        </p:grpSpPr>
        <p:grpSp>
          <p:nvGrpSpPr>
            <p:cNvPr id="8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Calendario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897036" y="1654776"/>
            <a:ext cx="7070373" cy="472860"/>
            <a:chOff x="1287583" y="1964609"/>
            <a:chExt cx="6151867" cy="472860"/>
          </a:xfrm>
        </p:grpSpPr>
        <p:grpSp>
          <p:nvGrpSpPr>
            <p:cNvPr id="9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Procesos Organismos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66805" y="5297536"/>
            <a:ext cx="7070373" cy="472860"/>
            <a:chOff x="1287583" y="1964609"/>
            <a:chExt cx="6151867" cy="472860"/>
          </a:xfrm>
        </p:grpSpPr>
        <p:grpSp>
          <p:nvGrpSpPr>
            <p:cNvPr id="10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11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Contacto Organismos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897036" y="3058828"/>
            <a:ext cx="7070373" cy="472860"/>
            <a:chOff x="1287583" y="1964609"/>
            <a:chExt cx="6151867" cy="472860"/>
          </a:xfrm>
        </p:grpSpPr>
        <p:grpSp>
          <p:nvGrpSpPr>
            <p:cNvPr id="11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11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Reportes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75235" y="3428208"/>
            <a:ext cx="7070373" cy="472860"/>
            <a:chOff x="1287583" y="1964609"/>
            <a:chExt cx="6151867" cy="472860"/>
          </a:xfrm>
        </p:grpSpPr>
        <p:grpSp>
          <p:nvGrpSpPr>
            <p:cNvPr id="4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Avisos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78005" y="3979620"/>
            <a:ext cx="7070373" cy="472860"/>
            <a:chOff x="1287583" y="1964609"/>
            <a:chExt cx="6151867" cy="472860"/>
          </a:xfrm>
        </p:grpSpPr>
        <p:grpSp>
          <p:nvGrpSpPr>
            <p:cNvPr id="5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Eventos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938131" y="2349096"/>
            <a:ext cx="7070373" cy="472860"/>
            <a:chOff x="1287583" y="1964609"/>
            <a:chExt cx="6151867" cy="472860"/>
          </a:xfrm>
        </p:grpSpPr>
        <p:grpSp>
          <p:nvGrpSpPr>
            <p:cNvPr id="5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6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Procesos DAMOP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897036" y="3686775"/>
            <a:ext cx="7070373" cy="472860"/>
            <a:chOff x="1287583" y="1964609"/>
            <a:chExt cx="6151867" cy="472860"/>
          </a:xfrm>
        </p:grpSpPr>
        <p:grpSp>
          <p:nvGrpSpPr>
            <p:cNvPr id="6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6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Estadísticas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11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3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44" y="1306448"/>
            <a:ext cx="8910660" cy="4336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lecha abajo 1"/>
          <p:cNvSpPr/>
          <p:nvPr/>
        </p:nvSpPr>
        <p:spPr>
          <a:xfrm>
            <a:off x="4867803" y="2395433"/>
            <a:ext cx="304800" cy="88392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742" y="1336007"/>
            <a:ext cx="7962206" cy="44403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43" y="1275523"/>
            <a:ext cx="8013470" cy="4591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7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113701" y="28613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2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1" y="1318254"/>
            <a:ext cx="9721009" cy="4726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12" y="1358402"/>
            <a:ext cx="8263822" cy="4704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lecha derecha 4"/>
          <p:cNvSpPr/>
          <p:nvPr/>
        </p:nvSpPr>
        <p:spPr>
          <a:xfrm rot="5400000" flipV="1">
            <a:off x="2285281" y="1479439"/>
            <a:ext cx="534836" cy="29276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69" y="1260127"/>
            <a:ext cx="7789026" cy="4487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15" y="1314236"/>
            <a:ext cx="9047338" cy="4197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55" y="1184487"/>
            <a:ext cx="8405966" cy="4866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</a:t>
            </a:r>
            <a:endParaRPr lang="es-MX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40816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50" y="1203808"/>
            <a:ext cx="8746271" cy="4663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8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1" y="1207715"/>
            <a:ext cx="8437633" cy="4744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9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50" y="1203808"/>
            <a:ext cx="8746271" cy="4663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36" y="2585795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50" y="1203808"/>
            <a:ext cx="8746271" cy="4663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865" y="2555026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Contacto Organismos</a:t>
            </a:r>
            <a:endParaRPr lang="es-MX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63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110" y="1298517"/>
            <a:ext cx="10275375" cy="5011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Conector recto 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4" y="1455433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Organismos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821369" y="2468838"/>
            <a:ext cx="28488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1050" dirty="0" smtClean="0"/>
              <a:t>SERVICIOS </a:t>
            </a:r>
            <a:r>
              <a:rPr lang="es-ES" sz="1050" dirty="0"/>
              <a:t>PERSONALES (NÓMINA)</a:t>
            </a:r>
          </a:p>
          <a:p>
            <a:pPr algn="just"/>
            <a:r>
              <a:rPr lang="es-ES" sz="1050" dirty="0" smtClean="0"/>
              <a:t>SERVICIOS </a:t>
            </a:r>
            <a:r>
              <a:rPr lang="es-ES" sz="1050" dirty="0"/>
              <a:t>GENERALES (GASTOS DE OPERACIÓN)</a:t>
            </a:r>
          </a:p>
          <a:p>
            <a:pPr algn="just"/>
            <a:r>
              <a:rPr lang="es-ES" sz="1050" dirty="0" smtClean="0"/>
              <a:t>PROGRAMA </a:t>
            </a:r>
            <a:r>
              <a:rPr lang="es-ES" sz="1050" dirty="0"/>
              <a:t>ESTATAL DE INVERSIÓN (PEI)</a:t>
            </a:r>
          </a:p>
          <a:p>
            <a:pPr algn="just"/>
            <a:r>
              <a:rPr lang="es-ES" sz="1050" dirty="0" smtClean="0"/>
              <a:t>PAGO </a:t>
            </a:r>
            <a:r>
              <a:rPr lang="es-ES" sz="1050" dirty="0"/>
              <a:t>DE ANTICIPOS (PRESTAMOS</a:t>
            </a:r>
            <a:r>
              <a:rPr lang="es-ES" sz="105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37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1455433"/>
            <a:ext cx="9885429" cy="4752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Carga de Presupuesto</a:t>
            </a:r>
          </a:p>
        </p:txBody>
      </p:sp>
    </p:spTree>
    <p:extLst>
      <p:ext uri="{BB962C8B-B14F-4D97-AF65-F5344CB8AC3E}">
        <p14:creationId xmlns:p14="http://schemas.microsoft.com/office/powerpoint/2010/main" val="312209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94" y="666750"/>
            <a:ext cx="10051706" cy="4832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32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13" y="1311127"/>
            <a:ext cx="9260172" cy="4774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11" y="1230170"/>
            <a:ext cx="9497750" cy="1267002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0" y="1378411"/>
            <a:ext cx="9505579" cy="456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4" y="220239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Solicitudes</a:t>
            </a:r>
          </a:p>
        </p:txBody>
      </p:sp>
    </p:spTree>
    <p:extLst>
      <p:ext uri="{BB962C8B-B14F-4D97-AF65-F5344CB8AC3E}">
        <p14:creationId xmlns:p14="http://schemas.microsoft.com/office/powerpoint/2010/main" val="127506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92" y="1187220"/>
            <a:ext cx="9918368" cy="4768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2" y="2103397"/>
            <a:ext cx="1604328" cy="2487492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4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284341" y="1455433"/>
            <a:ext cx="9156296" cy="4382308"/>
            <a:chOff x="879791" y="488950"/>
            <a:chExt cx="10712134" cy="514985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791" y="488950"/>
              <a:ext cx="10712134" cy="51498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792" y="1572851"/>
              <a:ext cx="1604328" cy="2487492"/>
            </a:xfrm>
            <a:prstGeom prst="rect">
              <a:avLst/>
            </a:prstGeom>
          </p:spPr>
        </p:pic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643" y="2677799"/>
            <a:ext cx="6855167" cy="1937576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24" y="1271378"/>
            <a:ext cx="10025759" cy="4819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047478" y="1900213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763265" y="1539867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331690" y="2926163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839153" y="3373539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24" y="2243451"/>
            <a:ext cx="1592959" cy="246986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cxnSp>
        <p:nvCxnSpPr>
          <p:cNvPr id="21" name="Conector recto 2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998" y="2806700"/>
            <a:ext cx="384533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2" y="1169045"/>
            <a:ext cx="9677900" cy="4652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86" y="1874189"/>
            <a:ext cx="1462526" cy="2267629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878" y="2293150"/>
            <a:ext cx="119079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8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Nómina</a:t>
            </a:r>
          </a:p>
        </p:txBody>
      </p:sp>
    </p:spTree>
    <p:extLst>
      <p:ext uri="{BB962C8B-B14F-4D97-AF65-F5344CB8AC3E}">
        <p14:creationId xmlns:p14="http://schemas.microsoft.com/office/powerpoint/2010/main" val="302635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088572" y="1218919"/>
            <a:ext cx="9677900" cy="4652643"/>
            <a:chOff x="1088572" y="828220"/>
            <a:chExt cx="9677900" cy="465264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572" y="828220"/>
              <a:ext cx="9677900" cy="465264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8048" y="1530047"/>
              <a:ext cx="7335303" cy="299659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572" y="1781175"/>
              <a:ext cx="1466850" cy="2266950"/>
            </a:xfrm>
            <a:prstGeom prst="rect">
              <a:avLst/>
            </a:prstGeom>
          </p:spPr>
        </p:pic>
      </p:grpSp>
      <p:sp>
        <p:nvSpPr>
          <p:cNvPr id="5" name="Rectángulo 4"/>
          <p:cNvSpPr/>
          <p:nvPr/>
        </p:nvSpPr>
        <p:spPr>
          <a:xfrm>
            <a:off x="1088572" y="3166632"/>
            <a:ext cx="1464127" cy="504825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ector recto 8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868" y="1920746"/>
            <a:ext cx="7828674" cy="33245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5565" y="2289942"/>
            <a:ext cx="7077786" cy="280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9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Estados Financieros</a:t>
            </a:r>
          </a:p>
        </p:txBody>
      </p:sp>
    </p:spTree>
    <p:extLst>
      <p:ext uri="{BB962C8B-B14F-4D97-AF65-F5344CB8AC3E}">
        <p14:creationId xmlns:p14="http://schemas.microsoft.com/office/powerpoint/2010/main" val="95498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54" y="1078370"/>
            <a:ext cx="7089683" cy="4923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32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61" y="1120055"/>
            <a:ext cx="9848850" cy="4752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61" y="1914178"/>
            <a:ext cx="1466850" cy="2266950"/>
          </a:xfrm>
          <a:prstGeom prst="rect">
            <a:avLst/>
          </a:prstGeom>
        </p:spPr>
      </p:pic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 Actividades</a:t>
            </a:r>
          </a:p>
        </p:txBody>
      </p:sp>
    </p:spTree>
    <p:extLst>
      <p:ext uri="{BB962C8B-B14F-4D97-AF65-F5344CB8AC3E}">
        <p14:creationId xmlns:p14="http://schemas.microsoft.com/office/powerpoint/2010/main" val="261678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51" y="1386059"/>
            <a:ext cx="9848850" cy="4752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26" y="2338128"/>
            <a:ext cx="1466850" cy="2266950"/>
          </a:xfrm>
          <a:prstGeom prst="rect">
            <a:avLst/>
          </a:prstGeom>
        </p:spPr>
      </p:pic>
      <p:sp>
        <p:nvSpPr>
          <p:cNvPr id="5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 Situación Financiera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9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51" y="1377747"/>
            <a:ext cx="9848850" cy="4752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26" y="2412941"/>
            <a:ext cx="1466850" cy="2266950"/>
          </a:xfrm>
          <a:prstGeom prst="rect">
            <a:avLst/>
          </a:prstGeom>
        </p:spPr>
      </p:pic>
      <p:sp>
        <p:nvSpPr>
          <p:cNvPr id="5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 Flujo de Efectivo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4" y="1662071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DAMOP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292504" y="2601114"/>
            <a:ext cx="53431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1050" dirty="0"/>
              <a:t>PENSIONES VITALICIAS</a:t>
            </a:r>
            <a:endParaRPr lang="en-US" sz="1050" dirty="0"/>
          </a:p>
          <a:p>
            <a:pPr algn="just"/>
            <a:r>
              <a:rPr lang="es-ES" sz="1050" dirty="0" smtClean="0"/>
              <a:t>GASTOS </a:t>
            </a:r>
            <a:r>
              <a:rPr lang="es-ES" sz="1050" dirty="0" smtClean="0"/>
              <a:t>EXTRAORDINARIOS</a:t>
            </a:r>
            <a:endParaRPr lang="es-ES" sz="1050" dirty="0"/>
          </a:p>
          <a:p>
            <a:pPr algn="just"/>
            <a:r>
              <a:rPr lang="es-ES" sz="1050" dirty="0" smtClean="0"/>
              <a:t>PAGO </a:t>
            </a:r>
            <a:r>
              <a:rPr lang="es-ES" sz="1050" dirty="0"/>
              <a:t>DE 3% DE </a:t>
            </a:r>
            <a:r>
              <a:rPr lang="es-ES" sz="1050" dirty="0" smtClean="0"/>
              <a:t>ISN</a:t>
            </a:r>
            <a:endParaRPr lang="es-ES" sz="1050" dirty="0"/>
          </a:p>
          <a:p>
            <a:pPr algn="just"/>
            <a:r>
              <a:rPr lang="es-ES" sz="1050" dirty="0" smtClean="0"/>
              <a:t>PAGO </a:t>
            </a:r>
            <a:r>
              <a:rPr lang="es-ES" sz="1050" dirty="0"/>
              <a:t>DE DONATIVOS ICV A CRUZ ROJA Y </a:t>
            </a:r>
            <a:r>
              <a:rPr lang="es-ES" sz="1050" dirty="0" smtClean="0"/>
              <a:t>BOMBEROS</a:t>
            </a:r>
            <a:endParaRPr lang="es-ES" sz="1050" dirty="0"/>
          </a:p>
          <a:p>
            <a:pPr algn="just"/>
            <a:r>
              <a:rPr lang="es-ES" sz="1050" dirty="0" smtClean="0"/>
              <a:t>PAGO </a:t>
            </a:r>
            <a:r>
              <a:rPr lang="es-ES" sz="1050" dirty="0"/>
              <a:t>DE AYUDAS SOCIALES A INSTITUCIONES SIN FINES DE LUCRO (CRUZ ROJA Y BOMBEROS</a:t>
            </a:r>
            <a:r>
              <a:rPr lang="es-ES" sz="1050" dirty="0" smtClean="0"/>
              <a:t>)</a:t>
            </a:r>
            <a:endParaRPr lang="es-ES" sz="1050" dirty="0"/>
          </a:p>
          <a:p>
            <a:pPr algn="just"/>
            <a:r>
              <a:rPr lang="es-ES" sz="1050" dirty="0" smtClean="0"/>
              <a:t>PAGO </a:t>
            </a:r>
            <a:r>
              <a:rPr lang="es-ES" sz="1050" dirty="0"/>
              <a:t>DE 1 Y 2 AL </a:t>
            </a:r>
            <a:r>
              <a:rPr lang="es-ES" sz="1050" dirty="0" smtClean="0"/>
              <a:t>MILLAR</a:t>
            </a:r>
            <a:endParaRPr lang="es-ES" sz="1050" dirty="0"/>
          </a:p>
          <a:p>
            <a:pPr algn="just"/>
            <a:r>
              <a:rPr lang="es-ES" sz="1050" dirty="0" smtClean="0"/>
              <a:t>GASTOS </a:t>
            </a:r>
            <a:r>
              <a:rPr lang="es-ES" sz="1050" dirty="0"/>
              <a:t>EXTRAORDINARIOS CON PRESUPUESTO </a:t>
            </a:r>
            <a:r>
              <a:rPr lang="es-ES" sz="1050" dirty="0" smtClean="0"/>
              <a:t>VIRTUAL</a:t>
            </a:r>
            <a:endParaRPr lang="es-ES" sz="1050" dirty="0"/>
          </a:p>
          <a:p>
            <a:pPr algn="just"/>
            <a:r>
              <a:rPr lang="es-ES" sz="1050" dirty="0" smtClean="0"/>
              <a:t>PAGO </a:t>
            </a:r>
            <a:r>
              <a:rPr lang="es-ES" sz="1050" dirty="0"/>
              <a:t>VIRTUAL </a:t>
            </a:r>
            <a:r>
              <a:rPr lang="es-ES" sz="1050" dirty="0" smtClean="0"/>
              <a:t>ICV</a:t>
            </a:r>
            <a:endParaRPr lang="es-ES" sz="1050" dirty="0" smtClean="0"/>
          </a:p>
        </p:txBody>
      </p:sp>
    </p:spTree>
    <p:extLst>
      <p:ext uri="{BB962C8B-B14F-4D97-AF65-F5344CB8AC3E}">
        <p14:creationId xmlns:p14="http://schemas.microsoft.com/office/powerpoint/2010/main" val="13625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Pensiones Vitalicias</a:t>
            </a:r>
            <a:endParaRPr lang="es-MX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8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" y="1340400"/>
            <a:ext cx="10737407" cy="51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38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" y="1340400"/>
            <a:ext cx="10737407" cy="51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31" y="2046751"/>
            <a:ext cx="3729509" cy="3422100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2876204" y="2227811"/>
            <a:ext cx="1454727" cy="199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97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49" y="2357771"/>
            <a:ext cx="1799822" cy="265784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05840" y="1455433"/>
            <a:ext cx="177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Plantilla de carga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" y="1340400"/>
            <a:ext cx="10737407" cy="51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31447"/>
              </p:ext>
            </p:extLst>
          </p:nvPr>
        </p:nvGraphicFramePr>
        <p:xfrm>
          <a:off x="2654300" y="2781300"/>
          <a:ext cx="4610100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672">
                  <a:extLst>
                    <a:ext uri="{9D8B030D-6E8A-4147-A177-3AD203B41FA5}">
                      <a16:colId xmlns:a16="http://schemas.microsoft.com/office/drawing/2014/main" val="3072506966"/>
                    </a:ext>
                  </a:extLst>
                </a:gridCol>
                <a:gridCol w="346252">
                  <a:extLst>
                    <a:ext uri="{9D8B030D-6E8A-4147-A177-3AD203B41FA5}">
                      <a16:colId xmlns:a16="http://schemas.microsoft.com/office/drawing/2014/main" val="3459591876"/>
                    </a:ext>
                  </a:extLst>
                </a:gridCol>
                <a:gridCol w="425395">
                  <a:extLst>
                    <a:ext uri="{9D8B030D-6E8A-4147-A177-3AD203B41FA5}">
                      <a16:colId xmlns:a16="http://schemas.microsoft.com/office/drawing/2014/main" val="2686216636"/>
                    </a:ext>
                  </a:extLst>
                </a:gridCol>
                <a:gridCol w="804624">
                  <a:extLst>
                    <a:ext uri="{9D8B030D-6E8A-4147-A177-3AD203B41FA5}">
                      <a16:colId xmlns:a16="http://schemas.microsoft.com/office/drawing/2014/main" val="1126916722"/>
                    </a:ext>
                  </a:extLst>
                </a:gridCol>
                <a:gridCol w="1319055">
                  <a:extLst>
                    <a:ext uri="{9D8B030D-6E8A-4147-A177-3AD203B41FA5}">
                      <a16:colId xmlns:a16="http://schemas.microsoft.com/office/drawing/2014/main" val="613530093"/>
                    </a:ext>
                  </a:extLst>
                </a:gridCol>
                <a:gridCol w="976102">
                  <a:extLst>
                    <a:ext uri="{9D8B030D-6E8A-4147-A177-3AD203B41FA5}">
                      <a16:colId xmlns:a16="http://schemas.microsoft.com/office/drawing/2014/main" val="5891992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Nombre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Año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Importe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 de Orden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047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73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545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0119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5484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26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576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58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742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411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029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111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5547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29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" y="1340400"/>
            <a:ext cx="10737407" cy="51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508508"/>
              </p:ext>
            </p:extLst>
          </p:nvPr>
        </p:nvGraphicFramePr>
        <p:xfrm>
          <a:off x="2654299" y="2781300"/>
          <a:ext cx="5203341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3726">
                  <a:extLst>
                    <a:ext uri="{9D8B030D-6E8A-4147-A177-3AD203B41FA5}">
                      <a16:colId xmlns:a16="http://schemas.microsoft.com/office/drawing/2014/main" val="3072506966"/>
                    </a:ext>
                  </a:extLst>
                </a:gridCol>
                <a:gridCol w="390809">
                  <a:extLst>
                    <a:ext uri="{9D8B030D-6E8A-4147-A177-3AD203B41FA5}">
                      <a16:colId xmlns:a16="http://schemas.microsoft.com/office/drawing/2014/main" val="3459591876"/>
                    </a:ext>
                  </a:extLst>
                </a:gridCol>
                <a:gridCol w="480136">
                  <a:extLst>
                    <a:ext uri="{9D8B030D-6E8A-4147-A177-3AD203B41FA5}">
                      <a16:colId xmlns:a16="http://schemas.microsoft.com/office/drawing/2014/main" val="2686216636"/>
                    </a:ext>
                  </a:extLst>
                </a:gridCol>
                <a:gridCol w="908165">
                  <a:extLst>
                    <a:ext uri="{9D8B030D-6E8A-4147-A177-3AD203B41FA5}">
                      <a16:colId xmlns:a16="http://schemas.microsoft.com/office/drawing/2014/main" val="1126916722"/>
                    </a:ext>
                  </a:extLst>
                </a:gridCol>
                <a:gridCol w="1488795">
                  <a:extLst>
                    <a:ext uri="{9D8B030D-6E8A-4147-A177-3AD203B41FA5}">
                      <a16:colId xmlns:a16="http://schemas.microsoft.com/office/drawing/2014/main" val="613530093"/>
                    </a:ext>
                  </a:extLst>
                </a:gridCol>
                <a:gridCol w="1101710">
                  <a:extLst>
                    <a:ext uri="{9D8B030D-6E8A-4147-A177-3AD203B41FA5}">
                      <a16:colId xmlns:a16="http://schemas.microsoft.com/office/drawing/2014/main" val="5891992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Nombre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Año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Importe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 de Orden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047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Pendiente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73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Pendiente</a:t>
                      </a:r>
                      <a:r>
                        <a:rPr lang="en-US" sz="1100" u="none" strike="noStrike" dirty="0" smtClean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545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Pendiente</a:t>
                      </a:r>
                      <a:r>
                        <a:rPr lang="en-US" sz="1100" u="none" strike="noStrike" dirty="0" smtClean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0119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Pendiente</a:t>
                      </a:r>
                      <a:r>
                        <a:rPr lang="en-US" sz="1100" u="none" strike="noStrike" dirty="0" smtClean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5484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Pendiente</a:t>
                      </a:r>
                      <a:r>
                        <a:rPr lang="en-US" sz="1100" u="none" strike="noStrike" dirty="0" smtClean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26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Pendiente</a:t>
                      </a:r>
                      <a:r>
                        <a:rPr lang="en-US" sz="1100" u="none" strike="noStrike" dirty="0" smtClean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576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12,540.00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Pendiente</a:t>
                      </a:r>
                      <a:r>
                        <a:rPr lang="en-US" sz="1100" u="none" strike="noStrike" dirty="0" smtClean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58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Pendiente</a:t>
                      </a:r>
                      <a:r>
                        <a:rPr lang="en-US" sz="1100" u="none" strike="noStrike" dirty="0" smtClean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742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Pendiente</a:t>
                      </a:r>
                      <a:r>
                        <a:rPr lang="en-US" sz="1100" u="none" strike="noStrike" dirty="0" smtClean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411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Pendiente</a:t>
                      </a:r>
                      <a:r>
                        <a:rPr lang="en-US" sz="1100" u="none" strike="noStrike" dirty="0" smtClean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029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Pendiente</a:t>
                      </a:r>
                      <a:r>
                        <a:rPr lang="en-US" sz="1100" u="none" strike="noStrike" dirty="0" smtClean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111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Pendiente</a:t>
                      </a:r>
                      <a:r>
                        <a:rPr lang="en-US" sz="1100" u="none" strike="noStrike" dirty="0" smtClean="0">
                          <a:effectLst/>
                        </a:rPr>
                        <a:t> de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Autorizar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5547879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522" y="2097591"/>
            <a:ext cx="374109" cy="332541"/>
          </a:xfrm>
          <a:prstGeom prst="rect">
            <a:avLst/>
          </a:prstGeom>
        </p:spPr>
      </p:pic>
      <p:sp>
        <p:nvSpPr>
          <p:cNvPr id="2" name="Flecha abajo 1"/>
          <p:cNvSpPr/>
          <p:nvPr/>
        </p:nvSpPr>
        <p:spPr>
          <a:xfrm>
            <a:off x="3012477" y="1455432"/>
            <a:ext cx="324197" cy="58086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3632662" y="1662545"/>
            <a:ext cx="104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Autorizar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330187" y="101814"/>
            <a:ext cx="1941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Sesión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vista DAMOP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38" y="1240851"/>
            <a:ext cx="9920062" cy="4833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ector recto 4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4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" y="1340400"/>
            <a:ext cx="10737407" cy="51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31447"/>
              </p:ext>
            </p:extLst>
          </p:nvPr>
        </p:nvGraphicFramePr>
        <p:xfrm>
          <a:off x="2654300" y="2781300"/>
          <a:ext cx="4610100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672">
                  <a:extLst>
                    <a:ext uri="{9D8B030D-6E8A-4147-A177-3AD203B41FA5}">
                      <a16:colId xmlns:a16="http://schemas.microsoft.com/office/drawing/2014/main" val="3072506966"/>
                    </a:ext>
                  </a:extLst>
                </a:gridCol>
                <a:gridCol w="346252">
                  <a:extLst>
                    <a:ext uri="{9D8B030D-6E8A-4147-A177-3AD203B41FA5}">
                      <a16:colId xmlns:a16="http://schemas.microsoft.com/office/drawing/2014/main" val="3459591876"/>
                    </a:ext>
                  </a:extLst>
                </a:gridCol>
                <a:gridCol w="425395">
                  <a:extLst>
                    <a:ext uri="{9D8B030D-6E8A-4147-A177-3AD203B41FA5}">
                      <a16:colId xmlns:a16="http://schemas.microsoft.com/office/drawing/2014/main" val="2686216636"/>
                    </a:ext>
                  </a:extLst>
                </a:gridCol>
                <a:gridCol w="804624">
                  <a:extLst>
                    <a:ext uri="{9D8B030D-6E8A-4147-A177-3AD203B41FA5}">
                      <a16:colId xmlns:a16="http://schemas.microsoft.com/office/drawing/2014/main" val="1126916722"/>
                    </a:ext>
                  </a:extLst>
                </a:gridCol>
                <a:gridCol w="1319055">
                  <a:extLst>
                    <a:ext uri="{9D8B030D-6E8A-4147-A177-3AD203B41FA5}">
                      <a16:colId xmlns:a16="http://schemas.microsoft.com/office/drawing/2014/main" val="613530093"/>
                    </a:ext>
                  </a:extLst>
                </a:gridCol>
                <a:gridCol w="976102">
                  <a:extLst>
                    <a:ext uri="{9D8B030D-6E8A-4147-A177-3AD203B41FA5}">
                      <a16:colId xmlns:a16="http://schemas.microsoft.com/office/drawing/2014/main" val="5891992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Nombre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Año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Importe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 de Orden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047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73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545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0119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5484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26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576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12,540.00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58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742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411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029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111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5547879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522" y="2097591"/>
            <a:ext cx="374109" cy="332541"/>
          </a:xfrm>
          <a:prstGeom prst="rect">
            <a:avLst/>
          </a:prstGeom>
        </p:spPr>
      </p:pic>
      <p:sp>
        <p:nvSpPr>
          <p:cNvPr id="2" name="Flecha abajo 1"/>
          <p:cNvSpPr/>
          <p:nvPr/>
        </p:nvSpPr>
        <p:spPr>
          <a:xfrm>
            <a:off x="3012477" y="1455432"/>
            <a:ext cx="324197" cy="58086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3632662" y="1662545"/>
            <a:ext cx="104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Autorizar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575" y="2729634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4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" y="1340400"/>
            <a:ext cx="10737407" cy="51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31447"/>
              </p:ext>
            </p:extLst>
          </p:nvPr>
        </p:nvGraphicFramePr>
        <p:xfrm>
          <a:off x="2654300" y="2781300"/>
          <a:ext cx="4610100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672">
                  <a:extLst>
                    <a:ext uri="{9D8B030D-6E8A-4147-A177-3AD203B41FA5}">
                      <a16:colId xmlns:a16="http://schemas.microsoft.com/office/drawing/2014/main" val="3072506966"/>
                    </a:ext>
                  </a:extLst>
                </a:gridCol>
                <a:gridCol w="346252">
                  <a:extLst>
                    <a:ext uri="{9D8B030D-6E8A-4147-A177-3AD203B41FA5}">
                      <a16:colId xmlns:a16="http://schemas.microsoft.com/office/drawing/2014/main" val="3459591876"/>
                    </a:ext>
                  </a:extLst>
                </a:gridCol>
                <a:gridCol w="425395">
                  <a:extLst>
                    <a:ext uri="{9D8B030D-6E8A-4147-A177-3AD203B41FA5}">
                      <a16:colId xmlns:a16="http://schemas.microsoft.com/office/drawing/2014/main" val="2686216636"/>
                    </a:ext>
                  </a:extLst>
                </a:gridCol>
                <a:gridCol w="804624">
                  <a:extLst>
                    <a:ext uri="{9D8B030D-6E8A-4147-A177-3AD203B41FA5}">
                      <a16:colId xmlns:a16="http://schemas.microsoft.com/office/drawing/2014/main" val="1126916722"/>
                    </a:ext>
                  </a:extLst>
                </a:gridCol>
                <a:gridCol w="1319055">
                  <a:extLst>
                    <a:ext uri="{9D8B030D-6E8A-4147-A177-3AD203B41FA5}">
                      <a16:colId xmlns:a16="http://schemas.microsoft.com/office/drawing/2014/main" val="613530093"/>
                    </a:ext>
                  </a:extLst>
                </a:gridCol>
                <a:gridCol w="976102">
                  <a:extLst>
                    <a:ext uri="{9D8B030D-6E8A-4147-A177-3AD203B41FA5}">
                      <a16:colId xmlns:a16="http://schemas.microsoft.com/office/drawing/2014/main" val="5891992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Nombre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Año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Importe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 de Orden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047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73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545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0119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5484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26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576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12,540.00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58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742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411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029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111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5547879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522" y="2097591"/>
            <a:ext cx="374109" cy="332541"/>
          </a:xfrm>
          <a:prstGeom prst="rect">
            <a:avLst/>
          </a:prstGeom>
        </p:spPr>
      </p:pic>
      <p:sp>
        <p:nvSpPr>
          <p:cNvPr id="2" name="Flecha abajo 1"/>
          <p:cNvSpPr/>
          <p:nvPr/>
        </p:nvSpPr>
        <p:spPr>
          <a:xfrm>
            <a:off x="3012477" y="1455432"/>
            <a:ext cx="324197" cy="58086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3632662" y="1662545"/>
            <a:ext cx="104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Autorizar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785" y="2434402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" y="1340400"/>
            <a:ext cx="10737407" cy="51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848292"/>
              </p:ext>
            </p:extLst>
          </p:nvPr>
        </p:nvGraphicFramePr>
        <p:xfrm>
          <a:off x="2654300" y="2781300"/>
          <a:ext cx="4610100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672">
                  <a:extLst>
                    <a:ext uri="{9D8B030D-6E8A-4147-A177-3AD203B41FA5}">
                      <a16:colId xmlns:a16="http://schemas.microsoft.com/office/drawing/2014/main" val="3072506966"/>
                    </a:ext>
                  </a:extLst>
                </a:gridCol>
                <a:gridCol w="346252">
                  <a:extLst>
                    <a:ext uri="{9D8B030D-6E8A-4147-A177-3AD203B41FA5}">
                      <a16:colId xmlns:a16="http://schemas.microsoft.com/office/drawing/2014/main" val="3459591876"/>
                    </a:ext>
                  </a:extLst>
                </a:gridCol>
                <a:gridCol w="425395">
                  <a:extLst>
                    <a:ext uri="{9D8B030D-6E8A-4147-A177-3AD203B41FA5}">
                      <a16:colId xmlns:a16="http://schemas.microsoft.com/office/drawing/2014/main" val="2686216636"/>
                    </a:ext>
                  </a:extLst>
                </a:gridCol>
                <a:gridCol w="804624">
                  <a:extLst>
                    <a:ext uri="{9D8B030D-6E8A-4147-A177-3AD203B41FA5}">
                      <a16:colId xmlns:a16="http://schemas.microsoft.com/office/drawing/2014/main" val="1126916722"/>
                    </a:ext>
                  </a:extLst>
                </a:gridCol>
                <a:gridCol w="1319055">
                  <a:extLst>
                    <a:ext uri="{9D8B030D-6E8A-4147-A177-3AD203B41FA5}">
                      <a16:colId xmlns:a16="http://schemas.microsoft.com/office/drawing/2014/main" val="613530093"/>
                    </a:ext>
                  </a:extLst>
                </a:gridCol>
                <a:gridCol w="976102">
                  <a:extLst>
                    <a:ext uri="{9D8B030D-6E8A-4147-A177-3AD203B41FA5}">
                      <a16:colId xmlns:a16="http://schemas.microsoft.com/office/drawing/2014/main" val="5891992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Nombre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Año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Importe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 de Orden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047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73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545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0119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5484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26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576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Persona 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12,540.00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58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742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411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029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111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5547879"/>
                  </a:ext>
                </a:extLst>
              </a:tr>
            </a:tbl>
          </a:graphicData>
        </a:graphic>
      </p:graphicFrame>
      <p:sp>
        <p:nvSpPr>
          <p:cNvPr id="2" name="Flecha abajo 1"/>
          <p:cNvSpPr/>
          <p:nvPr/>
        </p:nvSpPr>
        <p:spPr>
          <a:xfrm>
            <a:off x="3012477" y="1455432"/>
            <a:ext cx="324197" cy="58086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172" y="2133669"/>
            <a:ext cx="374189" cy="29541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740727" y="1729047"/>
            <a:ext cx="76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Enviar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" y="1340400"/>
            <a:ext cx="10737407" cy="51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848292"/>
              </p:ext>
            </p:extLst>
          </p:nvPr>
        </p:nvGraphicFramePr>
        <p:xfrm>
          <a:off x="2654300" y="2781300"/>
          <a:ext cx="4610100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672">
                  <a:extLst>
                    <a:ext uri="{9D8B030D-6E8A-4147-A177-3AD203B41FA5}">
                      <a16:colId xmlns:a16="http://schemas.microsoft.com/office/drawing/2014/main" val="3072506966"/>
                    </a:ext>
                  </a:extLst>
                </a:gridCol>
                <a:gridCol w="346252">
                  <a:extLst>
                    <a:ext uri="{9D8B030D-6E8A-4147-A177-3AD203B41FA5}">
                      <a16:colId xmlns:a16="http://schemas.microsoft.com/office/drawing/2014/main" val="3459591876"/>
                    </a:ext>
                  </a:extLst>
                </a:gridCol>
                <a:gridCol w="425395">
                  <a:extLst>
                    <a:ext uri="{9D8B030D-6E8A-4147-A177-3AD203B41FA5}">
                      <a16:colId xmlns:a16="http://schemas.microsoft.com/office/drawing/2014/main" val="2686216636"/>
                    </a:ext>
                  </a:extLst>
                </a:gridCol>
                <a:gridCol w="804624">
                  <a:extLst>
                    <a:ext uri="{9D8B030D-6E8A-4147-A177-3AD203B41FA5}">
                      <a16:colId xmlns:a16="http://schemas.microsoft.com/office/drawing/2014/main" val="1126916722"/>
                    </a:ext>
                  </a:extLst>
                </a:gridCol>
                <a:gridCol w="1319055">
                  <a:extLst>
                    <a:ext uri="{9D8B030D-6E8A-4147-A177-3AD203B41FA5}">
                      <a16:colId xmlns:a16="http://schemas.microsoft.com/office/drawing/2014/main" val="613530093"/>
                    </a:ext>
                  </a:extLst>
                </a:gridCol>
                <a:gridCol w="976102">
                  <a:extLst>
                    <a:ext uri="{9D8B030D-6E8A-4147-A177-3AD203B41FA5}">
                      <a16:colId xmlns:a16="http://schemas.microsoft.com/office/drawing/2014/main" val="5891992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Nombre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Año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Importe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 de Orden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047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73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545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0119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5484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26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576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Persona 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12,540.00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58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742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411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029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111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5547879"/>
                  </a:ext>
                </a:extLst>
              </a:tr>
            </a:tbl>
          </a:graphicData>
        </a:graphic>
      </p:graphicFrame>
      <p:sp>
        <p:nvSpPr>
          <p:cNvPr id="2" name="Flecha abajo 1"/>
          <p:cNvSpPr/>
          <p:nvPr/>
        </p:nvSpPr>
        <p:spPr>
          <a:xfrm>
            <a:off x="3012477" y="1455432"/>
            <a:ext cx="324197" cy="58086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172" y="2133669"/>
            <a:ext cx="374189" cy="29541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740727" y="1729047"/>
            <a:ext cx="76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Enviar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575" y="2729634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" y="1340400"/>
            <a:ext cx="10737407" cy="51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848292"/>
              </p:ext>
            </p:extLst>
          </p:nvPr>
        </p:nvGraphicFramePr>
        <p:xfrm>
          <a:off x="2654300" y="2781300"/>
          <a:ext cx="4610100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672">
                  <a:extLst>
                    <a:ext uri="{9D8B030D-6E8A-4147-A177-3AD203B41FA5}">
                      <a16:colId xmlns:a16="http://schemas.microsoft.com/office/drawing/2014/main" val="3072506966"/>
                    </a:ext>
                  </a:extLst>
                </a:gridCol>
                <a:gridCol w="346252">
                  <a:extLst>
                    <a:ext uri="{9D8B030D-6E8A-4147-A177-3AD203B41FA5}">
                      <a16:colId xmlns:a16="http://schemas.microsoft.com/office/drawing/2014/main" val="3459591876"/>
                    </a:ext>
                  </a:extLst>
                </a:gridCol>
                <a:gridCol w="425395">
                  <a:extLst>
                    <a:ext uri="{9D8B030D-6E8A-4147-A177-3AD203B41FA5}">
                      <a16:colId xmlns:a16="http://schemas.microsoft.com/office/drawing/2014/main" val="2686216636"/>
                    </a:ext>
                  </a:extLst>
                </a:gridCol>
                <a:gridCol w="804624">
                  <a:extLst>
                    <a:ext uri="{9D8B030D-6E8A-4147-A177-3AD203B41FA5}">
                      <a16:colId xmlns:a16="http://schemas.microsoft.com/office/drawing/2014/main" val="1126916722"/>
                    </a:ext>
                  </a:extLst>
                </a:gridCol>
                <a:gridCol w="1319055">
                  <a:extLst>
                    <a:ext uri="{9D8B030D-6E8A-4147-A177-3AD203B41FA5}">
                      <a16:colId xmlns:a16="http://schemas.microsoft.com/office/drawing/2014/main" val="613530093"/>
                    </a:ext>
                  </a:extLst>
                </a:gridCol>
                <a:gridCol w="976102">
                  <a:extLst>
                    <a:ext uri="{9D8B030D-6E8A-4147-A177-3AD203B41FA5}">
                      <a16:colId xmlns:a16="http://schemas.microsoft.com/office/drawing/2014/main" val="5891992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Nombre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Año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Importe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 de Orden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047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73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545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0119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5484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26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576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Persona 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12,540.00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58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742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411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029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111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5547879"/>
                  </a:ext>
                </a:extLst>
              </a:tr>
            </a:tbl>
          </a:graphicData>
        </a:graphic>
      </p:graphicFrame>
      <p:sp>
        <p:nvSpPr>
          <p:cNvPr id="2" name="Flecha abajo 1"/>
          <p:cNvSpPr/>
          <p:nvPr/>
        </p:nvSpPr>
        <p:spPr>
          <a:xfrm>
            <a:off x="3012477" y="1455432"/>
            <a:ext cx="324197" cy="58086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172" y="2133669"/>
            <a:ext cx="374189" cy="29541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740727" y="1729047"/>
            <a:ext cx="76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Enviar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785" y="2434402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" y="1340400"/>
            <a:ext cx="10737407" cy="51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9414"/>
              </p:ext>
            </p:extLst>
          </p:nvPr>
        </p:nvGraphicFramePr>
        <p:xfrm>
          <a:off x="2654300" y="2781300"/>
          <a:ext cx="4610100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672">
                  <a:extLst>
                    <a:ext uri="{9D8B030D-6E8A-4147-A177-3AD203B41FA5}">
                      <a16:colId xmlns:a16="http://schemas.microsoft.com/office/drawing/2014/main" val="3072506966"/>
                    </a:ext>
                  </a:extLst>
                </a:gridCol>
                <a:gridCol w="346252">
                  <a:extLst>
                    <a:ext uri="{9D8B030D-6E8A-4147-A177-3AD203B41FA5}">
                      <a16:colId xmlns:a16="http://schemas.microsoft.com/office/drawing/2014/main" val="3459591876"/>
                    </a:ext>
                  </a:extLst>
                </a:gridCol>
                <a:gridCol w="425395">
                  <a:extLst>
                    <a:ext uri="{9D8B030D-6E8A-4147-A177-3AD203B41FA5}">
                      <a16:colId xmlns:a16="http://schemas.microsoft.com/office/drawing/2014/main" val="2686216636"/>
                    </a:ext>
                  </a:extLst>
                </a:gridCol>
                <a:gridCol w="804624">
                  <a:extLst>
                    <a:ext uri="{9D8B030D-6E8A-4147-A177-3AD203B41FA5}">
                      <a16:colId xmlns:a16="http://schemas.microsoft.com/office/drawing/2014/main" val="1126916722"/>
                    </a:ext>
                  </a:extLst>
                </a:gridCol>
                <a:gridCol w="1319055">
                  <a:extLst>
                    <a:ext uri="{9D8B030D-6E8A-4147-A177-3AD203B41FA5}">
                      <a16:colId xmlns:a16="http://schemas.microsoft.com/office/drawing/2014/main" val="613530093"/>
                    </a:ext>
                  </a:extLst>
                </a:gridCol>
                <a:gridCol w="976102">
                  <a:extLst>
                    <a:ext uri="{9D8B030D-6E8A-4147-A177-3AD203B41FA5}">
                      <a16:colId xmlns:a16="http://schemas.microsoft.com/office/drawing/2014/main" val="5891992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Nombre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Año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Importe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 de Orden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047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73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545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0119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5484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26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576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Persona 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12,540.00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58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742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411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029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111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 smtClean="0">
                          <a:effectLst/>
                        </a:rPr>
                        <a:t>Enviado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5547879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17" y="2128058"/>
            <a:ext cx="263092" cy="27532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815542" y="1870364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Cargar Número de Orden de Pago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9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" y="1340400"/>
            <a:ext cx="10737407" cy="51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130755"/>
              </p:ext>
            </p:extLst>
          </p:nvPr>
        </p:nvGraphicFramePr>
        <p:xfrm>
          <a:off x="2654300" y="2781300"/>
          <a:ext cx="4610100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672">
                  <a:extLst>
                    <a:ext uri="{9D8B030D-6E8A-4147-A177-3AD203B41FA5}">
                      <a16:colId xmlns:a16="http://schemas.microsoft.com/office/drawing/2014/main" val="3072506966"/>
                    </a:ext>
                  </a:extLst>
                </a:gridCol>
                <a:gridCol w="346252">
                  <a:extLst>
                    <a:ext uri="{9D8B030D-6E8A-4147-A177-3AD203B41FA5}">
                      <a16:colId xmlns:a16="http://schemas.microsoft.com/office/drawing/2014/main" val="3459591876"/>
                    </a:ext>
                  </a:extLst>
                </a:gridCol>
                <a:gridCol w="425395">
                  <a:extLst>
                    <a:ext uri="{9D8B030D-6E8A-4147-A177-3AD203B41FA5}">
                      <a16:colId xmlns:a16="http://schemas.microsoft.com/office/drawing/2014/main" val="2686216636"/>
                    </a:ext>
                  </a:extLst>
                </a:gridCol>
                <a:gridCol w="804624">
                  <a:extLst>
                    <a:ext uri="{9D8B030D-6E8A-4147-A177-3AD203B41FA5}">
                      <a16:colId xmlns:a16="http://schemas.microsoft.com/office/drawing/2014/main" val="1126916722"/>
                    </a:ext>
                  </a:extLst>
                </a:gridCol>
                <a:gridCol w="1319055">
                  <a:extLst>
                    <a:ext uri="{9D8B030D-6E8A-4147-A177-3AD203B41FA5}">
                      <a16:colId xmlns:a16="http://schemas.microsoft.com/office/drawing/2014/main" val="613530093"/>
                    </a:ext>
                  </a:extLst>
                </a:gridCol>
                <a:gridCol w="976102">
                  <a:extLst>
                    <a:ext uri="{9D8B030D-6E8A-4147-A177-3AD203B41FA5}">
                      <a16:colId xmlns:a16="http://schemas.microsoft.com/office/drawing/2014/main" val="5891992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Nombre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Año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Importe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 de Orden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047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732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545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0119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5484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26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9576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Persona 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12,540.00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58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12,540.00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742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411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7029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111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Persona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Enero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12,540.00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Pendiente de Enviar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5547879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17" y="2128058"/>
            <a:ext cx="263092" cy="27532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815542" y="1870364"/>
            <a:ext cx="280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Trazabilidad de la operación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342" y="2325230"/>
            <a:ext cx="59721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9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Extraordinarios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Gastos Extraordinarios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952500"/>
            <a:ext cx="101155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952500"/>
            <a:ext cx="10115550" cy="4953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Gastos Extraordinarios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961" y="2478634"/>
            <a:ext cx="7086602" cy="2000488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2991394" y="1176770"/>
            <a:ext cx="0" cy="605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8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468057" y="85360"/>
            <a:ext cx="2142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Sesión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Vista Organismos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31" y="1257477"/>
            <a:ext cx="9920062" cy="4833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748" y="1891116"/>
            <a:ext cx="7828127" cy="3566101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Gastos Extraordinarios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5207" y="2335212"/>
            <a:ext cx="723900" cy="71555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563684" y="2310269"/>
            <a:ext cx="851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</a:t>
            </a:r>
            <a:endParaRPr lang="es-MX" sz="6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229" y="2332128"/>
            <a:ext cx="723900" cy="71555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757332" y="2290559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PENDIENTE AUTORIZAR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69188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Gastos Extraordinarios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5207" y="2335212"/>
            <a:ext cx="723900" cy="715559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563684" y="2310269"/>
            <a:ext cx="851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</a:t>
            </a:r>
            <a:endParaRPr lang="es-MX" sz="6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0"/>
          <a:srcRect l="1336"/>
          <a:stretch/>
        </p:blipFill>
        <p:spPr>
          <a:xfrm>
            <a:off x="4942472" y="2525688"/>
            <a:ext cx="4443728" cy="257983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921" y="2298876"/>
            <a:ext cx="723900" cy="715559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3732398" y="225730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AUTORIZADO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38957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Gastos Extraordinarios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311" y="2306613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Gastos Extraordinarios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8"/>
          <a:srcRect l="1336"/>
          <a:stretch/>
        </p:blipFill>
        <p:spPr>
          <a:xfrm>
            <a:off x="4682260" y="2331837"/>
            <a:ext cx="4443728" cy="257983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235" y="2298876"/>
            <a:ext cx="723900" cy="71555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740712" y="225730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386290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Gastos Extraordinarios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35" y="2347253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573860"/>
            <a:ext cx="9677900" cy="4652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Gastos Extraordinarios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47" y="82822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844" y="2412820"/>
            <a:ext cx="1209675" cy="342900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 flipV="1">
            <a:off x="7630970" y="1473201"/>
            <a:ext cx="114" cy="438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7372156" y="1241851"/>
            <a:ext cx="926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Trazabilidad</a:t>
            </a:r>
            <a:endParaRPr lang="en-US" sz="12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366" y="2055040"/>
            <a:ext cx="723900" cy="71555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19843" y="2030097"/>
            <a:ext cx="851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</a:t>
            </a:r>
            <a:endParaRPr lang="es-MX" sz="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255" y="2382513"/>
            <a:ext cx="4307202" cy="284399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603" y="2041179"/>
            <a:ext cx="723900" cy="71555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591080" y="1999610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29573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 </a:t>
            </a:r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3% de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4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3% de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ISN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453" y="48895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527" y="2271737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7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3% de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ISN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005" y="2113902"/>
            <a:ext cx="7223760" cy="2031682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2899954" y="752821"/>
            <a:ext cx="0" cy="605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241" y="483861"/>
            <a:ext cx="1419225" cy="5905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445" y="2241709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6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Pago de 3% de ISN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5207" y="2335212"/>
            <a:ext cx="723900" cy="71555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4563684" y="2310269"/>
            <a:ext cx="851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3% DE ISN</a:t>
            </a:r>
            <a:endParaRPr lang="es-MX" sz="6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232" y="2332128"/>
            <a:ext cx="723900" cy="715559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3740709" y="2290559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PENDIENTE DE AUTORIZAR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33459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55" y="1188193"/>
            <a:ext cx="9920062" cy="4833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552" y="1686501"/>
            <a:ext cx="8006557" cy="337681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9744" y="68564"/>
            <a:ext cx="2142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Sesión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Vista Organismos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3% de ISN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5207" y="2335212"/>
            <a:ext cx="723900" cy="715559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563684" y="2310269"/>
            <a:ext cx="851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3% DE ISN</a:t>
            </a:r>
            <a:endParaRPr lang="es-MX" sz="6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0"/>
          <a:srcRect l="1336"/>
          <a:stretch/>
        </p:blipFill>
        <p:spPr>
          <a:xfrm>
            <a:off x="4942472" y="2525688"/>
            <a:ext cx="4443728" cy="257983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920" y="2323815"/>
            <a:ext cx="723900" cy="715559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3732397" y="2282246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AUTORIZADO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370501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3% de ISN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311" y="2306613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3% de ISN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5207" y="2335212"/>
            <a:ext cx="723900" cy="71555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4563684" y="2310269"/>
            <a:ext cx="851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3% DE ISN</a:t>
            </a:r>
            <a:endParaRPr lang="es-MX" sz="6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9"/>
          <a:srcRect l="1336"/>
          <a:stretch/>
        </p:blipFill>
        <p:spPr>
          <a:xfrm>
            <a:off x="4682260" y="2597847"/>
            <a:ext cx="4443728" cy="257983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0544" y="2323815"/>
            <a:ext cx="723900" cy="715559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3749021" y="2282246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33872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sp>
        <p:nvSpPr>
          <p:cNvPr id="10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3% de ISN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5207" y="2335212"/>
            <a:ext cx="723900" cy="715559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563684" y="2310269"/>
            <a:ext cx="851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3% DE ISN</a:t>
            </a:r>
            <a:endParaRPr lang="es-MX" sz="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6735" y="2496883"/>
            <a:ext cx="4972050" cy="29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573860"/>
            <a:ext cx="9677900" cy="4652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Gastos Extraordinarios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47" y="82822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844" y="2412820"/>
            <a:ext cx="1209675" cy="342900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 flipV="1">
            <a:off x="7630970" y="1473201"/>
            <a:ext cx="114" cy="438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7372156" y="1241851"/>
            <a:ext cx="926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Trazabilidad</a:t>
            </a:r>
            <a:endParaRPr lang="en-US" sz="12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366" y="2055040"/>
            <a:ext cx="723900" cy="71555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19843" y="2030097"/>
            <a:ext cx="851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</a:t>
            </a:r>
            <a:endParaRPr lang="es-MX" sz="6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388" y="2044264"/>
            <a:ext cx="723900" cy="71555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55865" y="2019321"/>
            <a:ext cx="851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3% DE ISN</a:t>
            </a:r>
            <a:endParaRPr lang="es-MX" sz="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255" y="2382513"/>
            <a:ext cx="4307202" cy="28439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603" y="2049496"/>
            <a:ext cx="723900" cy="715559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591080" y="200792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210760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 </a:t>
            </a:r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donativos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50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donativos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453" y="48895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214" y="2271737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donativos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99" y="2301700"/>
            <a:ext cx="8055432" cy="2276352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2899954" y="752821"/>
            <a:ext cx="0" cy="605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6453" y="502287"/>
            <a:ext cx="1419225" cy="5905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214" y="2301700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0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7498" y="2337671"/>
            <a:ext cx="723900" cy="71555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4535975" y="2312728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DONATIVOS ICV</a:t>
            </a:r>
            <a:endParaRPr lang="es-MX" sz="600" dirty="0"/>
          </a:p>
        </p:txBody>
      </p:sp>
      <p:sp>
        <p:nvSpPr>
          <p:cNvPr id="21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donativos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8857" y="2298876"/>
            <a:ext cx="723900" cy="715559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3757334" y="2257307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PENDIENTE DE AUTORIZAR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05832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sp>
        <p:nvSpPr>
          <p:cNvPr id="1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donativos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7498" y="2337671"/>
            <a:ext cx="723900" cy="715559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4535975" y="2312728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DONATIVOS ICV</a:t>
            </a:r>
            <a:endParaRPr lang="es-MX" sz="6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0"/>
          <a:srcRect l="1336"/>
          <a:stretch/>
        </p:blipFill>
        <p:spPr>
          <a:xfrm>
            <a:off x="4942472" y="2525688"/>
            <a:ext cx="4443728" cy="257983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5611" y="2307189"/>
            <a:ext cx="723900" cy="71555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724088" y="2265620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AUTORIZADO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9968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Bloqueo </a:t>
            </a:r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Sesión</a:t>
            </a:r>
          </a:p>
        </p:txBody>
      </p:sp>
    </p:spTree>
    <p:extLst>
      <p:ext uri="{BB962C8B-B14F-4D97-AF65-F5344CB8AC3E}">
        <p14:creationId xmlns:p14="http://schemas.microsoft.com/office/powerpoint/2010/main" val="84875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311" y="2306613"/>
            <a:ext cx="4972050" cy="2973995"/>
          </a:xfrm>
          <a:prstGeom prst="rect">
            <a:avLst/>
          </a:prstGeom>
        </p:spPr>
      </p:pic>
      <p:sp>
        <p:nvSpPr>
          <p:cNvPr id="21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donativos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3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/>
          <a:srcRect l="1336"/>
          <a:stretch/>
        </p:blipFill>
        <p:spPr>
          <a:xfrm>
            <a:off x="4682260" y="2340153"/>
            <a:ext cx="4443728" cy="25798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donativos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0544" y="2298876"/>
            <a:ext cx="723900" cy="715559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3749021" y="225730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1404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568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Enviar</a:t>
            </a:r>
            <a:endParaRPr lang="en-US" sz="12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735" y="2372193"/>
            <a:ext cx="4972050" cy="297399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sp>
        <p:nvSpPr>
          <p:cNvPr id="1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donativos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04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573860"/>
            <a:ext cx="9677900" cy="46526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47" y="828220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844" y="2412820"/>
            <a:ext cx="1209675" cy="342900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 flipV="1">
            <a:off x="7630970" y="1473201"/>
            <a:ext cx="114" cy="438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7372156" y="1241851"/>
            <a:ext cx="926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Trazabilidad</a:t>
            </a:r>
            <a:endParaRPr lang="en-US" sz="12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366" y="2055040"/>
            <a:ext cx="723900" cy="71555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19843" y="2030097"/>
            <a:ext cx="851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GASTOS EXTRAORDINARIOS</a:t>
            </a:r>
            <a:endParaRPr lang="es-MX" sz="6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388" y="2044264"/>
            <a:ext cx="723900" cy="71555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55865" y="2019321"/>
            <a:ext cx="851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3% DE ISN</a:t>
            </a:r>
            <a:endParaRPr lang="es-MX" sz="600" dirty="0"/>
          </a:p>
        </p:txBody>
      </p:sp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506659" y="206304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donativos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ICV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612" y="2063353"/>
            <a:ext cx="723900" cy="715559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353089" y="2038410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DONATIVOS ICV</a:t>
            </a:r>
            <a:endParaRPr lang="es-MX" sz="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255" y="2382513"/>
            <a:ext cx="4307202" cy="284399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603" y="2032869"/>
            <a:ext cx="723900" cy="715559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3591080" y="1991300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ENVIADO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5042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</a:t>
            </a:r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ayudas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sociales</a:t>
            </a:r>
          </a:p>
        </p:txBody>
      </p:sp>
    </p:spTree>
    <p:extLst>
      <p:ext uri="{BB962C8B-B14F-4D97-AF65-F5344CB8AC3E}">
        <p14:creationId xmlns:p14="http://schemas.microsoft.com/office/powerpoint/2010/main" val="220399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ayudas </a:t>
            </a:r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sociales</a:t>
            </a:r>
            <a:endParaRPr lang="es-ES" sz="1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763" y="480406"/>
            <a:ext cx="1419225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524" y="2263193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1" y="488950"/>
            <a:ext cx="10712134" cy="5149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ayudas sociales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617" y="2110407"/>
            <a:ext cx="7585166" cy="2141228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2899954" y="752821"/>
            <a:ext cx="0" cy="605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6450" y="488719"/>
            <a:ext cx="1419225" cy="5905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211" y="2271506"/>
            <a:ext cx="12096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ayudas sociales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5804" y="2345984"/>
            <a:ext cx="723900" cy="715559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544281" y="2329354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AYUDAS SOCIALES</a:t>
            </a:r>
            <a:endParaRPr lang="es-MX" sz="600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5609" y="2298876"/>
            <a:ext cx="723900" cy="715559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3724086" y="2257307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PENDIENTE DE AUTORIZAR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374754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sp>
        <p:nvSpPr>
          <p:cNvPr id="1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ayudas sociales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5804" y="2345984"/>
            <a:ext cx="723900" cy="715559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4544281" y="2329354"/>
            <a:ext cx="883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PAGO DE AYUDAS SOCIALES</a:t>
            </a:r>
            <a:endParaRPr lang="es-MX" sz="6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0"/>
          <a:srcRect l="1336"/>
          <a:stretch/>
        </p:blipFill>
        <p:spPr>
          <a:xfrm>
            <a:off x="4942472" y="2525688"/>
            <a:ext cx="4443728" cy="257983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232" y="2298876"/>
            <a:ext cx="723900" cy="71555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740709" y="2257307"/>
            <a:ext cx="8839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/>
              <a:t>AUTORIZADO</a:t>
            </a:r>
            <a:endParaRPr lang="es-MX" sz="600" dirty="0"/>
          </a:p>
        </p:txBody>
      </p:sp>
    </p:spTree>
    <p:extLst>
      <p:ext uri="{BB962C8B-B14F-4D97-AF65-F5344CB8AC3E}">
        <p14:creationId xmlns:p14="http://schemas.microsoft.com/office/powerpoint/2010/main" val="19464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41" y="704850"/>
            <a:ext cx="10738551" cy="516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7423150" y="1473200"/>
            <a:ext cx="2540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164337" y="1241851"/>
            <a:ext cx="75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Autorizar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7785100" y="2482850"/>
            <a:ext cx="1905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23150" y="2937946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Subir CFDI,XML</a:t>
            </a:r>
            <a:endParaRPr lang="en-US" sz="14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68" y="2306613"/>
            <a:ext cx="266737" cy="3524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580" y="704850"/>
            <a:ext cx="1419225" cy="590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1" y="2487637"/>
            <a:ext cx="1209675" cy="342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938" y="2286000"/>
            <a:ext cx="276225" cy="219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383" y="2292494"/>
            <a:ext cx="212581" cy="21258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311" y="2306613"/>
            <a:ext cx="4972050" cy="2973995"/>
          </a:xfrm>
          <a:prstGeom prst="rect">
            <a:avLst/>
          </a:prstGeom>
        </p:spPr>
      </p:pic>
      <p:sp>
        <p:nvSpPr>
          <p:cNvPr id="16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4259" y="186907"/>
            <a:ext cx="38832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 - </a:t>
            </a:r>
            <a:r>
              <a:rPr lang="es-ES" sz="1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ayudas sociales</a:t>
            </a:r>
          </a:p>
        </p:txBody>
      </p:sp>
    </p:spTree>
    <p:extLst>
      <p:ext uri="{BB962C8B-B14F-4D97-AF65-F5344CB8AC3E}">
        <p14:creationId xmlns:p14="http://schemas.microsoft.com/office/powerpoint/2010/main" val="7000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3822</TotalTime>
  <Words>2059</Words>
  <Application>Microsoft Office PowerPoint</Application>
  <PresentationFormat>Panorámica</PresentationFormat>
  <Paragraphs>905</Paragraphs>
  <Slides>139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139</vt:i4>
      </vt:variant>
    </vt:vector>
  </HeadingPairs>
  <TitlesOfParts>
    <vt:vector size="144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Juanita Reyes</dc:creator>
  <cp:lastModifiedBy>Juanita Reyes</cp:lastModifiedBy>
  <cp:revision>167</cp:revision>
  <dcterms:created xsi:type="dcterms:W3CDTF">2022-09-01T16:40:44Z</dcterms:created>
  <dcterms:modified xsi:type="dcterms:W3CDTF">2022-10-06T16:36:09Z</dcterms:modified>
</cp:coreProperties>
</file>